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1" d="100"/>
          <a:sy n="111" d="100"/>
        </p:scale>
        <p:origin x="474" y="114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14333D-8317-4B8F-9D48-13D315786A2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BAB6C3-5513-4D09-9010-DB6F339BCF3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14333D-8317-4B8F-9D48-13D315786A2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BAB6C3-5513-4D09-9010-DB6F339BCF3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14333D-8317-4B8F-9D48-13D315786A2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BAB6C3-5513-4D09-9010-DB6F339BCF3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14333D-8317-4B8F-9D48-13D315786A2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BAB6C3-5513-4D09-9010-DB6F339BCF3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14333D-8317-4B8F-9D48-13D315786A2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BAB6C3-5513-4D09-9010-DB6F339BCF3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14333D-8317-4B8F-9D48-13D315786A2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BAB6C3-5513-4D09-9010-DB6F339BCF3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14333D-8317-4B8F-9D48-13D315786A23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BAB6C3-5513-4D09-9010-DB6F339BCF3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14333D-8317-4B8F-9D48-13D315786A23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BAB6C3-5513-4D09-9010-DB6F339BCF3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14333D-8317-4B8F-9D48-13D315786A23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BAB6C3-5513-4D09-9010-DB6F339BCF3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14333D-8317-4B8F-9D48-13D315786A2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BAB6C3-5513-4D09-9010-DB6F339BCF3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14333D-8317-4B8F-9D48-13D315786A2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BAB6C3-5513-4D09-9010-DB6F339BCF3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14333D-8317-4B8F-9D48-13D315786A2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BAB6C3-5513-4D09-9010-DB6F339BCF3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886968" y="2264694"/>
            <a:ext cx="10332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480B7"/>
                </a:solidFill>
                <a:latin typeface="Arial"/>
                <a:cs typeface="Arial"/>
              </a:rPr>
              <a:t>25.00.00 Аэронавигация и эксплуатация авиационной и ракетно-космической техники</a:t>
            </a:r>
            <a:endParaRPr lang="en-US" b="1">
              <a:solidFill>
                <a:srgbClr val="0480B7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b="1">
                <a:solidFill>
                  <a:srgbClr val="0480B7"/>
                </a:solidFill>
                <a:latin typeface="Arial"/>
                <a:cs typeface="Arial"/>
              </a:rPr>
              <a:t>24.00.00 Авиационная и ракетно-космическая техника</a:t>
            </a:r>
            <a:endParaRPr b="1"/>
          </a:p>
          <a:p>
            <a:pPr algn="ctr">
              <a:defRPr/>
            </a:pPr>
            <a:r>
              <a:rPr lang="ru-RU" b="1">
                <a:solidFill>
                  <a:srgbClr val="0480B7"/>
                </a:solidFill>
                <a:latin typeface="Arial"/>
                <a:cs typeface="Arial"/>
              </a:rPr>
              <a:t>17.00.00 Оружие и системы вооружения</a:t>
            </a:r>
            <a:endParaRPr b="1"/>
          </a:p>
          <a:p>
            <a:pPr algn="ctr">
              <a:defRPr/>
            </a:pPr>
            <a:endParaRPr lang="ru-RU" b="1">
              <a:solidFill>
                <a:srgbClr val="0480B7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879857" y="5303520"/>
            <a:ext cx="4346496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480B7"/>
                </a:solidFill>
                <a:latin typeface="Arial"/>
                <a:cs typeface="Arial"/>
              </a:rPr>
              <a:t>21-24 мая 2024 г.</a:t>
            </a:r>
            <a:endParaRPr lang="en-US">
              <a:solidFill>
                <a:srgbClr val="0480B7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>
                <a:solidFill>
                  <a:srgbClr val="0480B7"/>
                </a:solidFill>
                <a:latin typeface="Arial"/>
                <a:cs typeface="Arial"/>
              </a:rPr>
              <a:t>г. </a:t>
            </a:r>
            <a:r>
              <a:rPr lang="ru-RU">
                <a:solidFill>
                  <a:srgbClr val="0480B7"/>
                </a:solidFill>
                <a:latin typeface="Arial"/>
                <a:cs typeface="Arial"/>
              </a:rPr>
              <a:t>Пермь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1881676" y="4103191"/>
            <a:ext cx="8342856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480B7"/>
                </a:solidFill>
                <a:latin typeface="Arial"/>
                <a:cs typeface="Arial"/>
              </a:rPr>
              <a:t>ФГАОУ ВО «Пермский </a:t>
            </a:r>
            <a:r>
              <a:rPr lang="ru-RU">
                <a:solidFill>
                  <a:srgbClr val="0480B7"/>
                </a:solidFill>
                <a:latin typeface="Arial"/>
                <a:cs typeface="Arial"/>
              </a:rPr>
              <a:t>национальный исследовательский </a:t>
            </a:r>
            <a:r>
              <a:rPr lang="ru-RU" sz="18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политехнический </a:t>
            </a:r>
            <a:r>
              <a:rPr lang="ru-RU">
                <a:solidFill>
                  <a:srgbClr val="0480B7"/>
                </a:solidFill>
                <a:latin typeface="Arial"/>
                <a:cs typeface="Arial"/>
              </a:rPr>
              <a:t>университет» (ПНИПУ)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1030542" y="1710696"/>
            <a:ext cx="100451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>
                <a:solidFill>
                  <a:srgbClr val="0480B7"/>
                </a:solidFill>
                <a:latin typeface="Arial"/>
                <a:cs typeface="Arial"/>
              </a:rPr>
              <a:t>Заседание Федеральных УМО по УГСН </a:t>
            </a:r>
            <a:endParaRPr lang="en-US" sz="3000" b="1">
              <a:solidFill>
                <a:srgbClr val="0480B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5638800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17" name="Таблица 17"/>
          <p:cNvGraphicFramePr>
            <a:graphicFrameLocks xmlns:a="http://schemas.openxmlformats.org/drawingml/2006/main" noGrp="1"/>
          </p:cNvGraphicFramePr>
          <p:nvPr/>
        </p:nvGraphicFramePr>
        <p:xfrm>
          <a:off x="0" y="1267433"/>
          <a:ext cx="12192000" cy="4563058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905774"/>
                <a:gridCol w="1121434"/>
                <a:gridCol w="4552757"/>
                <a:gridCol w="2590923"/>
                <a:gridCol w="2142961"/>
                <a:gridCol w="878151"/>
              </a:tblGrid>
              <a:tr h="69561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Коды УГН</a:t>
                      </a:r>
                      <a:endParaRPr sz="1000" b="1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480B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Коды  направлений </a:t>
                      </a:r>
                      <a:endParaRPr sz="1000" b="1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480B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Наименования областей  образования,</a:t>
                      </a:r>
                      <a:endParaRPr sz="1000" b="1">
                        <a:latin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УГН  и направлений. </a:t>
                      </a:r>
                      <a:endParaRPr sz="1000" b="1">
                        <a:latin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Наименование направлений</a:t>
                      </a:r>
                      <a:endParaRPr sz="1000" b="1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480B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Уровень образования</a:t>
                      </a:r>
                      <a:endParaRPr sz="1000" b="1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480B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Квалификация</a:t>
                      </a:r>
                      <a:endParaRPr sz="1000" b="1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480B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Срок обучения по очной форме</a:t>
                      </a:r>
                      <a:endParaRPr sz="1000" b="1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480B7"/>
                    </a:solidFill>
                  </a:tcPr>
                </a:tc>
              </a:tr>
              <a:tr h="278993">
                <a:tc gridSpan="6"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ТРАНСПОРТ</a:t>
                      </a:r>
                      <a:endParaRPr b="1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78993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36</a:t>
                      </a:r>
                      <a:endParaRPr lang="ru-RU" sz="1000" b="1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АЭРОНАВИГАЦИЯ И ЭКСПЛУАТАЦИЯ АВИАЦИОННЫХ СИСТЕМ</a:t>
                      </a:r>
                      <a:endParaRPr b="1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43840">
                <a:tc rowSpan="2">
                  <a:txBody>
                    <a:bodyPr/>
                    <a:p>
                      <a:pPr marL="0" algn="l" defTabSz="914400"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01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p>
                      <a:pPr marL="0" algn="l" defTabSz="914400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Аэронавигация  эксплуатация авиационных систем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уровень базового высшего образования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Инженер по эксплуатации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уровень магистратуры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Магистр 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1-2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p>
                      <a:pPr marL="0" algn="l" defTabSz="914400"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02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Техническая эксплуатация летательных аппаратов и двигателей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уровень базового высшего образования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Инженер по эксплуатации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/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p>
                      <a:pPr marL="0" algn="l" defTabSz="914400"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03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Техническая эксплуатация авиационных электросистем и пилотажно-навигационных комплексов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уровень базового высшего образования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Инженер по эксплуатации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p>
                      <a:pPr marL="0" algn="l" defTabSz="914400"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04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Аэронавигация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уровень базового высшего образования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marR="0" indent="0" algn="l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Инженер по эксплуатации</a:t>
                      </a:r>
                      <a:endParaRPr>
                        <a:latin typeface="Arial"/>
                        <a:cs typeface="Arial"/>
                      </a:endParaRPr>
                    </a:p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 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p>
                      <a:pPr marL="0" algn="l" defTabSz="914400"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05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Эксплуатация аэропортов и обеспечение полетов воздушных судов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уровень базового высшего образования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Инженер по эксплуатации</a:t>
                      </a:r>
                      <a:endParaRPr/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p>
                      <a:pPr marL="0" algn="l" defTabSz="914400"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06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Техническая эксплуатация транспортного радиооборудования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уровень базового высшего образования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Инженер по эксплуатации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p>
                      <a:pPr marL="0" algn="l" defTabSz="914400"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07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Эксплуатация воздушных судов и организация воздушного движения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уровень базового высшего образования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Инженер по эксплуатации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p>
                      <a:pPr marL="0" algn="l" defTabSz="914400"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08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Техническая эксплуатация и восстановление боевых летательных аппаратов и двигателей 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уровень базового высшего образования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Инженер по эксплуатации летательных аппаратов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p>
                      <a:pPr marL="0" algn="l" defTabSz="914400"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09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Техническая эксплуатация и восстановление электросистем и пилотажно-навигационных комплексов боевых летательных аппаратов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уровень базового высшего образования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Инженер по эксплуатации авиационного оборудования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p>
                      <a:pPr marL="0" algn="l" defTabSz="914400"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Летная эксплуатация и применение авиационных комплексов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уровень базового высшего образования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l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Инженер по лётной эксплуатации летательных аппаратов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596740" y="772072"/>
            <a:ext cx="10998520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480B7"/>
                </a:solidFill>
                <a:latin typeface="Arial"/>
                <a:cs typeface="Arial"/>
              </a:rPr>
              <a:t>Предложения ФУМО по изменению Перечня </a:t>
            </a:r>
            <a:r>
              <a:rPr lang="ru-RU" sz="2000" b="1">
                <a:solidFill>
                  <a:srgbClr val="0480B7"/>
                </a:solidFill>
                <a:latin typeface="Arial"/>
                <a:cs typeface="Arial"/>
              </a:rPr>
              <a:t>СиНП</a:t>
            </a:r>
            <a:r>
              <a:rPr lang="ru-RU" sz="2000" b="1">
                <a:solidFill>
                  <a:srgbClr val="0480B7"/>
                </a:solidFill>
                <a:latin typeface="Arial"/>
                <a:cs typeface="Arial"/>
              </a:rPr>
              <a:t> по УГСН 36.00.00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215660" y="1679019"/>
            <a:ext cx="3089912" cy="1842771"/>
          </a:xfrm>
          <a:prstGeom prst="rect">
            <a:avLst/>
          </a:prstGeom>
          <a:solidFill>
            <a:srgbClr val="048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2" descr="https://25fumo.mai.ru/news/IMG_6749.jpg"/>
          <p:cNvPicPr>
            <a:picLocks noChangeAspect="1" noChangeArrowheads="1"/>
          </p:cNvPicPr>
          <p:nvPr/>
        </p:nvPicPr>
        <p:blipFill>
          <a:blip r:embed="rId2"/>
          <a:srcRect l="0" t="12069" r="0" b="0"/>
          <a:stretch/>
        </p:blipFill>
        <p:spPr bwMode="auto">
          <a:xfrm>
            <a:off x="311715" y="1771548"/>
            <a:ext cx="3143574" cy="184277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 bwMode="auto">
          <a:xfrm>
            <a:off x="480148" y="3915776"/>
            <a:ext cx="3089912" cy="1842771"/>
          </a:xfrm>
          <a:prstGeom prst="rect">
            <a:avLst/>
          </a:prstGeom>
          <a:solidFill>
            <a:srgbClr val="048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996696" y="740664"/>
            <a:ext cx="10452312" cy="701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480B7"/>
                </a:solidFill>
                <a:latin typeface="Arial"/>
                <a:cs typeface="Arial"/>
              </a:rPr>
              <a:t>Мероприятия по взаимодействию с организациями ключевых работодателей </a:t>
            </a:r>
            <a:endParaRPr sz="2000" b="1"/>
          </a:p>
          <a:p>
            <a:pPr algn="ctr">
              <a:defRPr/>
            </a:pPr>
            <a:r>
              <a:rPr lang="ru-RU" sz="2000" b="1">
                <a:solidFill>
                  <a:srgbClr val="0480B7"/>
                </a:solidFill>
                <a:latin typeface="Arial"/>
                <a:cs typeface="Arial"/>
              </a:rPr>
              <a:t>(заказчиков подготовки) и Советами по профессиональным квалификациям</a:t>
            </a:r>
            <a:endParaRPr sz="2000" b="1"/>
          </a:p>
        </p:txBody>
      </p:sp>
      <p:sp>
        <p:nvSpPr>
          <p:cNvPr id="2" name="TextBox 1"/>
          <p:cNvSpPr txBox="1"/>
          <p:nvPr/>
        </p:nvSpPr>
        <p:spPr bwMode="auto">
          <a:xfrm>
            <a:off x="5638800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3882577" y="1679019"/>
            <a:ext cx="815542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1400" b="0" i="0">
                <a:solidFill>
                  <a:srgbClr val="0480B7"/>
                </a:solidFill>
                <a:latin typeface="Arial"/>
                <a:cs typeface="Arial"/>
              </a:rPr>
              <a:t>Организовано постоянное взаимодействие с основными предприятиями (работодателей, заказчиков подготовки) по вопросам: </a:t>
            </a:r>
            <a:endParaRPr sz="1400"/>
          </a:p>
          <a:p>
            <a:pPr marL="266700" indent="-266700" algn="just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подготовки предложений по совершенствованию образовательных и профессиональных стандартов,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а также корректировке Перечня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СиНП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, в части УГСН 36.00.00 по </a:t>
            </a:r>
            <a:r>
              <a:rPr lang="ru-RU" sz="14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их наименованию, присваиваемых квалификаций и сроков обучения; </a:t>
            </a:r>
            <a:endParaRPr sz="1400">
              <a:solidFill>
                <a:srgbClr val="0480B7"/>
              </a:solidFill>
              <a:latin typeface="Arial"/>
              <a:cs typeface="Arial"/>
            </a:endParaRPr>
          </a:p>
          <a:p>
            <a:pPr marL="266700" indent="-266700" algn="just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актуализации </a:t>
            </a:r>
            <a:r>
              <a:rPr lang="ru-RU" sz="14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соответствующих ООП В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О и приведения их в соответствие с требованиями профессиональных стандартов и запросов предприятий – партнёров, включённых в состав ФУМО по УГСН 25.00.00.</a:t>
            </a:r>
            <a:r>
              <a:rPr lang="ru-RU" sz="14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 </a:t>
            </a:r>
            <a:endParaRPr sz="1400">
              <a:solidFill>
                <a:srgbClr val="0480B7"/>
              </a:solidFill>
              <a:latin typeface="Arial"/>
              <a:cs typeface="Arial"/>
            </a:endParaRPr>
          </a:p>
          <a:p>
            <a:pPr indent="4500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2"/>
              <a:defRPr/>
            </a:pPr>
            <a:endParaRPr sz="1400">
              <a:solidFill>
                <a:srgbClr val="0480B7"/>
              </a:solidFill>
              <a:latin typeface="Arial"/>
              <a:cs typeface="Arial"/>
            </a:endParaRPr>
          </a:p>
          <a:p>
            <a:pPr indent="2667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Налажено эффективное взаимодействие с профильными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СПК:</a:t>
            </a:r>
            <a:endParaRPr lang="ru-RU" sz="1400">
              <a:solidFill>
                <a:srgbClr val="0480B7"/>
              </a:solidFill>
              <a:latin typeface="Arial"/>
              <a:cs typeface="Arial"/>
            </a:endParaRPr>
          </a:p>
          <a:p>
            <a:pPr marL="266700" indent="-266700" algn="just">
              <a:buFont typeface="Arial"/>
              <a:buChar char="•"/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Национальным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центром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профессионально-общественной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аккредитации 2 июня 2023 г.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проведена ПОА  отдельных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основных образовательных 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программ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МАИ (свидетельства о ПОА: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рег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. 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№  1341-08-А165.1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от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29.06.2023 г. №  1341-08-А165.2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от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29.06.2023 г.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);</a:t>
            </a:r>
            <a:endParaRPr sz="1400">
              <a:solidFill>
                <a:srgbClr val="0480B7"/>
              </a:solidFill>
              <a:latin typeface="Arial"/>
              <a:cs typeface="Arial"/>
            </a:endParaRPr>
          </a:p>
          <a:p>
            <a:pPr marL="266700" marR="0" indent="-266700" algn="just">
              <a:spcBef>
                <a:spcPts val="0"/>
              </a:spcBef>
              <a:buFont typeface="Arial"/>
              <a:buChar char="•"/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СПК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воздушного транспорта 30 мая 2023 года создана Совместная межведомственная рабочая группа по организации сопряжения программ обучения и требований к квалификациям специалистов в области БАС, с участием ФУМО по УГСН 25.00.00 для актуализации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профстандартов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 по БАС и  решения других актуальных вопросов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; </a:t>
            </a:r>
            <a:endParaRPr sz="1400">
              <a:solidFill>
                <a:srgbClr val="0480B7"/>
              </a:solidFill>
              <a:latin typeface="Arial"/>
              <a:cs typeface="Arial"/>
            </a:endParaRPr>
          </a:p>
          <a:p>
            <a:pPr marL="266700" marR="0" indent="-266700" algn="just">
              <a:spcBef>
                <a:spcPts val="0"/>
              </a:spcBef>
              <a:buFont typeface="Arial"/>
              <a:buChar char="•"/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СПК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ВТ 7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декабря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2023 г.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открыт ЦОК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 по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проведению и оценки экзамена по оценке квалификации специалистов в области 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БАС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.</a:t>
            </a:r>
            <a:endParaRPr/>
          </a:p>
        </p:txBody>
      </p:sp>
      <p:pic>
        <p:nvPicPr>
          <p:cNvPr id="11" name="Picture 2" descr="https://25fumo.mai.ru/news/DSC_8596.JPG"/>
          <p:cNvPicPr>
            <a:picLocks noChangeAspect="1" noChangeArrowheads="1"/>
          </p:cNvPicPr>
          <p:nvPr/>
        </p:nvPicPr>
        <p:blipFill>
          <a:blip r:embed="rId3"/>
          <a:srcRect l="0" t="13010" r="0" b="0"/>
          <a:stretch/>
        </p:blipFill>
        <p:spPr bwMode="auto">
          <a:xfrm>
            <a:off x="311715" y="3851275"/>
            <a:ext cx="3149657" cy="18147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018794" y="1100874"/>
            <a:ext cx="4485139" cy="2291494"/>
          </a:xfrm>
          <a:prstGeom prst="rect">
            <a:avLst/>
          </a:prstGeom>
          <a:solidFill>
            <a:srgbClr val="048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527961" y="1088941"/>
            <a:ext cx="4231999" cy="2292179"/>
          </a:xfrm>
          <a:prstGeom prst="rect">
            <a:avLst/>
          </a:prstGeom>
          <a:solidFill>
            <a:srgbClr val="048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527962" y="3813168"/>
            <a:ext cx="4231999" cy="2165984"/>
          </a:xfrm>
          <a:prstGeom prst="rect">
            <a:avLst/>
          </a:prstGeom>
          <a:solidFill>
            <a:srgbClr val="048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2"/>
          <a:srcRect l="0" t="13973" r="0" b="4319"/>
          <a:stretch/>
        </p:blipFill>
        <p:spPr bwMode="auto">
          <a:xfrm>
            <a:off x="1196594" y="961613"/>
            <a:ext cx="4485139" cy="2289476"/>
          </a:xfrm>
          <a:prstGeom prst="rect">
            <a:avLst/>
          </a:prstGeom>
          <a:ln w="0">
            <a:noFill/>
          </a:ln>
        </p:spPr>
      </p:pic>
      <p:pic>
        <p:nvPicPr>
          <p:cNvPr id="15" name="Picture 4" descr="https://25fumo.mai.ru/news/photo_2023-05-30_19-15-5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716945" y="3633585"/>
            <a:ext cx="4195416" cy="2178049"/>
          </a:xfrm>
          <a:prstGeom prst="rect">
            <a:avLst/>
          </a:prstGeom>
          <a:noFill/>
        </p:spPr>
      </p:pic>
      <p:pic>
        <p:nvPicPr>
          <p:cNvPr id="19" name="Picture 10" descr="https://25fumo.mai.ru/news/IMG_20230310_143248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716945" y="961613"/>
            <a:ext cx="4195416" cy="228947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 bwMode="auto">
          <a:xfrm>
            <a:off x="1017494" y="3801103"/>
            <a:ext cx="4486439" cy="2178049"/>
          </a:xfrm>
          <a:prstGeom prst="rect">
            <a:avLst/>
          </a:prstGeom>
          <a:solidFill>
            <a:srgbClr val="048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" name="Picture 8" descr="https://25fumo.mai.ru/news/IMG_6793.jpg"/>
          <p:cNvPicPr>
            <a:picLocks noChangeAspect="1" noChangeArrowheads="1"/>
          </p:cNvPicPr>
          <p:nvPr/>
        </p:nvPicPr>
        <p:blipFill>
          <a:blip r:embed="rId5"/>
          <a:srcRect l="2559" t="19407" r="2506" b="11364"/>
          <a:stretch/>
        </p:blipFill>
        <p:spPr bwMode="auto">
          <a:xfrm>
            <a:off x="1196594" y="3633585"/>
            <a:ext cx="4479587" cy="21780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927516" y="811661"/>
            <a:ext cx="10356019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480B7"/>
                </a:solidFill>
                <a:latin typeface="Arial"/>
                <a:cs typeface="Arial"/>
              </a:rPr>
              <a:t>Основные задачи ФУМО по УГСН 25.00.00 на 2024 год</a:t>
            </a:r>
            <a:endParaRPr b="1"/>
          </a:p>
        </p:txBody>
      </p:sp>
      <p:sp>
        <p:nvSpPr>
          <p:cNvPr id="6" name="TextBox 5"/>
          <p:cNvSpPr txBox="1"/>
          <p:nvPr/>
        </p:nvSpPr>
        <p:spPr bwMode="auto">
          <a:xfrm>
            <a:off x="3633854" y="1461115"/>
            <a:ext cx="8372990" cy="448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/>
              <a:buChar char="Ø"/>
              <a:defRPr/>
            </a:pP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Завершение работы по формированию макета ФГОС ВО 4 и обеспечение подготовки проекта ФГОС ВО по УГСН 36.00.00, с учётом </a:t>
            </a:r>
            <a:r>
              <a:rPr lang="ru-RU" sz="1200" spc="14">
                <a:solidFill>
                  <a:srgbClr val="0480B7"/>
                </a:solidFill>
                <a:latin typeface="Arial"/>
                <a:ea typeface="Arial"/>
                <a:cs typeface="Arial"/>
              </a:rPr>
              <a:t>перехода к национальной системе высшего образования</a:t>
            </a: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;</a:t>
            </a:r>
            <a:endParaRPr sz="12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 </a:t>
            </a:r>
            <a:r>
              <a:rPr lang="ru-RU" sz="12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Представление предложений в Минобрнауки России по  об установлении дополнительных требований к абитуриентам по программам магистратуры в части наличия у них ВО по профильным </a:t>
            </a:r>
            <a:r>
              <a:rPr lang="ru-RU" sz="12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СиНП</a:t>
            </a:r>
            <a:r>
              <a:rPr lang="ru-RU" sz="12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 уровней бакалавриата и (или) специалитета  и (или) опыта работы (</a:t>
            </a:r>
            <a:r>
              <a:rPr lang="ru-RU" sz="12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вх</a:t>
            </a:r>
            <a:r>
              <a:rPr lang="ru-RU" sz="12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. от 21.02.2024 г. № МН-5/243);</a:t>
            </a:r>
            <a:endParaRPr sz="12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Обеспечение учебно-методического сопровождения ФГОС ВО и ОПОП ВО по входящим в состав ФУМО по УГСН 25.00.00  специальностям и направлениям подготовки; </a:t>
            </a:r>
            <a:endParaRPr sz="12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Организация заседаний Совета ФУМО (КС ИД) по вопросам нормативного правового регулирования в сфере образования, содержания образования и учебно-методического обеспечения образовательной деятельности;</a:t>
            </a:r>
            <a:endParaRPr sz="12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2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Представление предложений в Минобрнауки России по  об установлении дополнительных               требований к абитуриентам по программам магистратуры в части наличия</a:t>
            </a:r>
            <a:r>
              <a:rPr lang="ru-RU" sz="1200" b="0" i="0" u="none" strike="noStrike" cap="none" spc="0">
                <a:solidFill>
                  <a:srgbClr val="0480B7"/>
                </a:solidFill>
                <a:latin typeface="Arial"/>
                <a:cs typeface="Arial"/>
              </a:rPr>
              <a:t> </a:t>
            </a:r>
            <a:r>
              <a:rPr lang="ru-RU" sz="12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у них высшего  образования по профильным (смежным) специальностям</a:t>
            </a:r>
            <a:r>
              <a:rPr lang="ru-RU" sz="1200" b="0" i="0" u="none" strike="noStrike" cap="none" spc="0">
                <a:solidFill>
                  <a:srgbClr val="0480B7"/>
                </a:solidFill>
                <a:latin typeface="Arial"/>
                <a:cs typeface="Arial"/>
              </a:rPr>
              <a:t> </a:t>
            </a:r>
            <a:r>
              <a:rPr lang="ru-RU" sz="12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и направлениям подготовки уровней бакалавриата и (или) специалитета  и (или) опыта работы (</a:t>
            </a:r>
            <a:r>
              <a:rPr lang="ru-RU" sz="12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вх</a:t>
            </a:r>
            <a:r>
              <a:rPr lang="ru-RU" sz="12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. от 21.02.2024 г. № МН-5/243);</a:t>
            </a:r>
            <a:endParaRPr sz="12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 Проведение конференций, совещаний и семинаров по актуальным вопросам развития системы высшего образования и проведения научных исследований;</a:t>
            </a:r>
            <a:endParaRPr sz="12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Организация работы по публикации </a:t>
            </a:r>
            <a:r>
              <a:rPr lang="ru-RU" sz="12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научных статей членов ФУМО и подготовка к</a:t>
            </a: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 изданию коллективной монографии, а также тематического выпуска  в журналах индексированных в международных системах цитирования и в Российской научной электронной библиотеке </a:t>
            </a:r>
            <a:r>
              <a:rPr lang="en-US" sz="1200">
                <a:solidFill>
                  <a:srgbClr val="0480B7"/>
                </a:solidFill>
                <a:latin typeface="Arial"/>
                <a:cs typeface="Arial"/>
              </a:rPr>
              <a:t>elibrary</a:t>
            </a: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.</a:t>
            </a:r>
            <a:r>
              <a:rPr lang="en-US" sz="1200">
                <a:solidFill>
                  <a:srgbClr val="0480B7"/>
                </a:solidFill>
                <a:latin typeface="Arial"/>
                <a:cs typeface="Arial"/>
              </a:rPr>
              <a:t>ru</a:t>
            </a: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;</a:t>
            </a:r>
            <a:endParaRPr sz="12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Проведение экспертизы учебно-методического обеспечения ОПП ВО и рукописей учебных,  учебно-методических изданий, в том числе для присвоении грифа ФУМО ВО;</a:t>
            </a:r>
            <a:endParaRPr sz="12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Разработка и реализация программ повышения квалификации и профессиональной переподготовки по профилю ФУМО ВО;</a:t>
            </a:r>
            <a:endParaRPr sz="12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Организация взаимодействия с ключевыми организациями работодателей и профильным СПК по НОКО и профессионально-общественной аккредитации, по соответствующим ООП</a:t>
            </a:r>
            <a:r>
              <a:rPr lang="en-US" sz="1200">
                <a:solidFill>
                  <a:srgbClr val="0480B7"/>
                </a:solidFill>
                <a:latin typeface="Arial"/>
                <a:cs typeface="Arial"/>
              </a:rPr>
              <a:t> ВО.</a:t>
            </a:r>
            <a:endParaRPr>
              <a:solidFill>
                <a:srgbClr val="0480B7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83561" y="3810689"/>
            <a:ext cx="3043867" cy="2016068"/>
          </a:xfrm>
          <a:prstGeom prst="rect">
            <a:avLst/>
          </a:prstGeom>
          <a:solidFill>
            <a:srgbClr val="048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4" descr="https://25fumo.mai.ru/news/DSC_058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77135" y="3701575"/>
            <a:ext cx="3043867" cy="20160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272510" y="1598523"/>
            <a:ext cx="3043867" cy="1832953"/>
          </a:xfrm>
          <a:prstGeom prst="rect">
            <a:avLst/>
          </a:prstGeom>
          <a:solidFill>
            <a:srgbClr val="048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4" descr="https://25fumo.mai.ru/news/IMG_6502.jpg"/>
          <p:cNvPicPr>
            <a:picLocks noChangeAspect="1" noChangeArrowheads="1"/>
          </p:cNvPicPr>
          <p:nvPr/>
        </p:nvPicPr>
        <p:blipFill>
          <a:blip r:embed="rId3"/>
          <a:srcRect l="0" t="8777" r="0" b="0"/>
          <a:stretch/>
        </p:blipFill>
        <p:spPr bwMode="auto">
          <a:xfrm>
            <a:off x="377134" y="1706514"/>
            <a:ext cx="3043867" cy="1851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310582" y="2794959"/>
            <a:ext cx="7570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>
              <a:solidFill>
                <a:srgbClr val="0480B7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>
                <a:solidFill>
                  <a:srgbClr val="0480B7"/>
                </a:solidFill>
                <a:latin typeface="Arial"/>
                <a:cs typeface="Arial"/>
              </a:rPr>
              <a:t>Федеральное учебно-методическое объединение в системе высшего образования по укрупненным группам специальностей </a:t>
            </a:r>
            <a:endParaRPr lang="en-US">
              <a:solidFill>
                <a:srgbClr val="0480B7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>
                <a:solidFill>
                  <a:srgbClr val="0480B7"/>
                </a:solidFill>
                <a:latin typeface="Arial"/>
                <a:cs typeface="Arial"/>
              </a:rPr>
              <a:t>и направлений подготовки</a:t>
            </a:r>
            <a:endParaRPr lang="en-US">
              <a:solidFill>
                <a:srgbClr val="0480B7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US">
              <a:solidFill>
                <a:srgbClr val="0480B7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>
                <a:solidFill>
                  <a:srgbClr val="0480B7"/>
                </a:solidFill>
                <a:latin typeface="Arial"/>
                <a:cs typeface="Arial"/>
              </a:rPr>
              <a:t>25.00.00 </a:t>
            </a:r>
            <a:r>
              <a:rPr lang="ru-RU">
                <a:solidFill>
                  <a:srgbClr val="0480B7"/>
                </a:solidFill>
                <a:latin typeface="Arial"/>
                <a:cs typeface="Arial"/>
              </a:rPr>
              <a:t>Аэронавигация и эксплуатация авиационной </a:t>
            </a:r>
            <a:endParaRPr lang="en-US">
              <a:solidFill>
                <a:srgbClr val="0480B7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>
                <a:solidFill>
                  <a:srgbClr val="0480B7"/>
                </a:solidFill>
                <a:latin typeface="Arial"/>
                <a:cs typeface="Arial"/>
              </a:rPr>
              <a:t>и ракетно-космической техники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2610463" y="5114447"/>
            <a:ext cx="697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Тел.: 8 (499) 195-94-69,</a:t>
            </a:r>
            <a:r>
              <a:rPr lang="en-US" sz="1200">
                <a:solidFill>
                  <a:srgbClr val="0480B7"/>
                </a:solidFill>
                <a:latin typeface="Arial"/>
                <a:cs typeface="Arial"/>
              </a:rPr>
              <a:t> e-mail: 25fumo@mai.ru, Web: 25fumo.mai.ru</a:t>
            </a:r>
            <a:endParaRPr/>
          </a:p>
          <a:p>
            <a:pPr algn="ctr">
              <a:defRPr/>
            </a:pP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Волоколамское шоссе, д.</a:t>
            </a:r>
            <a:r>
              <a:rPr lang="en-US" sz="1200">
                <a:solidFill>
                  <a:srgbClr val="0480B7"/>
                </a:solidFill>
                <a:latin typeface="Arial"/>
                <a:cs typeface="Arial"/>
              </a:rPr>
              <a:t> </a:t>
            </a:r>
            <a:r>
              <a:rPr lang="ru-RU" sz="1200">
                <a:solidFill>
                  <a:srgbClr val="0480B7"/>
                </a:solidFill>
                <a:latin typeface="Arial"/>
                <a:cs typeface="Arial"/>
              </a:rPr>
              <a:t>4, Москва, 125993</a:t>
            </a:r>
            <a:endParaRPr lang="en-US" sz="1200">
              <a:solidFill>
                <a:srgbClr val="0480B7"/>
              </a:solidFill>
              <a:latin typeface="Arial"/>
              <a:cs typeface="Arial"/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2610464" y="4950565"/>
            <a:ext cx="6971071" cy="0"/>
          </a:xfrm>
          <a:prstGeom prst="line">
            <a:avLst/>
          </a:prstGeom>
          <a:ln w="28575">
            <a:solidFill>
              <a:srgbClr val="048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2610462" y="2959533"/>
            <a:ext cx="6971071" cy="0"/>
          </a:xfrm>
          <a:prstGeom prst="line">
            <a:avLst/>
          </a:prstGeom>
          <a:ln w="28575">
            <a:solidFill>
              <a:srgbClr val="048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2477726" y="2086487"/>
            <a:ext cx="723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480B7"/>
                </a:solidFill>
                <a:latin typeface="Arial"/>
                <a:cs typeface="Arial"/>
              </a:rPr>
              <a:t>МИНИСТЕРСТВО НАУКИ И ВЫСШЕГО ОБРАЗОВАНИЯ </a:t>
            </a:r>
            <a:endParaRPr lang="en-US">
              <a:solidFill>
                <a:srgbClr val="0480B7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>
                <a:solidFill>
                  <a:srgbClr val="0480B7"/>
                </a:solidFill>
                <a:latin typeface="Arial"/>
                <a:cs typeface="Arial"/>
              </a:rPr>
              <a:t>РОССИЙСКОЙ ФЕДЕРАЦИИ</a:t>
            </a:r>
            <a:endParaRPr/>
          </a:p>
        </p:txBody>
      </p:sp>
      <p:pic>
        <p:nvPicPr>
          <p:cNvPr id="13" name="Рисунок 12" descr="Изображение выглядит как внешний, воздушное судно, плоский, транспорт&#10;&#10;Автоматически созданное описание"/>
          <p:cNvPicPr>
            <a:picLocks noChangeAspect="1"/>
          </p:cNvPicPr>
          <p:nvPr/>
        </p:nvPicPr>
        <p:blipFill>
          <a:blip r:embed="rId2">
            <a:alphaModFix amt="65000"/>
          </a:blip>
          <a:stretch/>
        </p:blipFill>
        <p:spPr bwMode="auto">
          <a:xfrm>
            <a:off x="7935941" y="-1017491"/>
            <a:ext cx="4406001" cy="4406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250303" y="730558"/>
            <a:ext cx="9691395" cy="118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480B7"/>
                </a:solidFill>
                <a:latin typeface="Arial"/>
                <a:cs typeface="Arial"/>
              </a:rPr>
              <a:t>Итоги работы Федерального УМО по УГСН 25.00.00 Аэронавигация и эксплуатация авиационной и ракетно-космической техники </a:t>
            </a:r>
            <a:r>
              <a:rPr lang="ru-RU" sz="2400" b="1">
                <a:solidFill>
                  <a:srgbClr val="0480B7"/>
                </a:solidFill>
                <a:latin typeface="Arial"/>
                <a:cs typeface="Arial"/>
              </a:rPr>
              <a:t>в </a:t>
            </a:r>
            <a:r>
              <a:rPr lang="ru-RU" sz="2400" b="1">
                <a:solidFill>
                  <a:srgbClr val="0480B7"/>
                </a:solidFill>
                <a:latin typeface="Arial"/>
                <a:cs typeface="Arial"/>
              </a:rPr>
              <a:t>2023 г. и основные задачи на 2024 г.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5466261" y="5567038"/>
            <a:ext cx="6723705" cy="51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Кущёв Н.П., учёный секретарь ФУМО по УГСН 25.00.00 Аэронавигация и эксплуатация авиационной и ракетно-космической техники, к.соц.н., доцент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4404852" y="17501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>
              <a:latin typeface="Arial"/>
              <a:cs typeface="Arial"/>
            </a:endParaRP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 flipV="1">
            <a:off x="5567985" y="5567038"/>
            <a:ext cx="6297596" cy="0"/>
          </a:xfrm>
          <a:prstGeom prst="line">
            <a:avLst/>
          </a:prstGeom>
          <a:ln w="28575">
            <a:solidFill>
              <a:srgbClr val="048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8703834" name="Picture 4" descr="https://25fumo.mai.ru/news/DSC_3493_.jpg"/>
          <p:cNvPicPr>
            <a:picLocks noChangeAspect="1" noChangeArrowheads="1"/>
          </p:cNvPicPr>
          <p:nvPr/>
        </p:nvPicPr>
        <p:blipFill>
          <a:blip r:embed="rId2"/>
          <a:srcRect l="0" t="13954" r="0" b="12709"/>
          <a:stretch/>
        </p:blipFill>
        <p:spPr bwMode="auto">
          <a:xfrm>
            <a:off x="1347372" y="2029526"/>
            <a:ext cx="9497257" cy="34265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49784" y="754264"/>
            <a:ext cx="1069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480B7"/>
                </a:solidFill>
                <a:latin typeface="Arial"/>
                <a:cs typeface="Arial"/>
              </a:rPr>
              <a:t> Требования обновлённой нормативной правовой базы </a:t>
            </a:r>
            <a:r>
              <a:rPr lang="ru-RU" b="1">
                <a:solidFill>
                  <a:srgbClr val="0480B7"/>
                </a:solidFill>
                <a:latin typeface="Arial"/>
                <a:cs typeface="Arial"/>
              </a:rPr>
              <a:t>— </a:t>
            </a:r>
            <a:br>
              <a:rPr lang="ru-RU" b="1">
                <a:solidFill>
                  <a:srgbClr val="0480B7"/>
                </a:solidFill>
                <a:latin typeface="Arial"/>
                <a:cs typeface="Arial"/>
              </a:rPr>
            </a:br>
            <a:r>
              <a:rPr lang="ru-RU" b="1">
                <a:solidFill>
                  <a:srgbClr val="0480B7"/>
                </a:solidFill>
                <a:latin typeface="Arial"/>
                <a:cs typeface="Arial"/>
              </a:rPr>
              <a:t>основа деятельности </a:t>
            </a:r>
            <a:r>
              <a:rPr lang="ru-RU" b="1">
                <a:solidFill>
                  <a:srgbClr val="0480B7"/>
                </a:solidFill>
                <a:latin typeface="Arial"/>
                <a:cs typeface="Arial"/>
              </a:rPr>
              <a:t>ФУМО </a:t>
            </a:r>
            <a:r>
              <a:rPr lang="ru-RU" b="1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по </a:t>
            </a:r>
            <a:r>
              <a:rPr lang="ru-RU" b="1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развитию системы высшего образования</a:t>
            </a:r>
            <a:r>
              <a:rPr lang="ru-RU" b="1">
                <a:solidFill>
                  <a:srgbClr val="0480B7"/>
                </a:solidFill>
                <a:latin typeface="Arial"/>
                <a:cs typeface="Arial"/>
              </a:rPr>
              <a:t> </a:t>
            </a:r>
            <a:endParaRPr sz="1600" b="1"/>
          </a:p>
        </p:txBody>
      </p:sp>
      <p:sp>
        <p:nvSpPr>
          <p:cNvPr id="2" name="TextBox 1"/>
          <p:cNvSpPr txBox="1"/>
          <p:nvPr/>
        </p:nvSpPr>
        <p:spPr bwMode="auto">
          <a:xfrm>
            <a:off x="450189" y="1479610"/>
            <a:ext cx="11291622" cy="448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/>
              <a:buChar char="Ø"/>
              <a:defRPr/>
            </a:pP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Федеральный закон Российской Федерации от 26 мая 2021 г. № </a:t>
            </a: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144-ФЗ «О </a:t>
            </a: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внесении изменений в Федеральный закон «Об образовании в Российской Федерации»;</a:t>
            </a:r>
            <a:endParaRPr sz="1600">
              <a:latin typeface="Arial"/>
              <a:cs typeface="Arial"/>
            </a:endParaRPr>
          </a:p>
          <a:p>
            <a:pPr marL="285750" indent="-285750" algn="just">
              <a:buFont typeface="Wingdings"/>
              <a:buChar char="Ø"/>
              <a:defRPr/>
            </a:pP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Указ Президента Российской Федерации «О некоторых вопросах совершенствования системы высшего образования (с изменениями и дополнениями)»  от 12.05.2023 № 343;</a:t>
            </a:r>
            <a:endParaRPr sz="1600">
              <a:solidFill>
                <a:srgbClr val="0480B7"/>
              </a:solidFill>
              <a:latin typeface="Arial"/>
              <a:ea typeface="Arial"/>
              <a:cs typeface="Arial"/>
            </a:endParaRPr>
          </a:p>
          <a:p>
            <a:pPr marL="285750" indent="-285750" algn="just">
              <a:buFont typeface="Wingdings"/>
              <a:buChar char="Ø"/>
              <a:defRPr/>
            </a:pPr>
            <a:endParaRPr sz="1600" b="0" i="0" u="none" strike="noStrike" cap="none" spc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just">
              <a:buFont typeface="Wingdings"/>
              <a:buChar char="Ø"/>
              <a:defRPr/>
            </a:pP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Постановление Правительства Российской Федерации от 9 августа 2023 г. № 1302 «О реализации пилотного проекта, направленного на изменение уровней профессионального образования»;   </a:t>
            </a:r>
            <a:endParaRPr/>
          </a:p>
          <a:p>
            <a:pPr marL="285750" indent="-285750" algn="just">
              <a:buFont typeface="Wingdings"/>
              <a:buChar char="Ø"/>
              <a:defRPr/>
            </a:pP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Распоряжение Правительства Российской Федерации от 21 июня 2023 г. № 1630-р. «Стратегия развития беспилотной авиации до 2030 года»;</a:t>
            </a:r>
            <a:endParaRPr sz="1600">
              <a:solidFill>
                <a:srgbClr val="0480B7"/>
              </a:solidFill>
              <a:latin typeface="Arial"/>
              <a:ea typeface="Arial"/>
              <a:cs typeface="Arial"/>
            </a:endParaRPr>
          </a:p>
          <a:p>
            <a:pPr marL="285750" indent="-285750" algn="just">
              <a:buFont typeface="Wingdings"/>
              <a:buChar char="Ø"/>
              <a:defRPr/>
            </a:pP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Послание Президента Российской Федерации Федеральному Собранию от 21.02.2023; </a:t>
            </a:r>
            <a:endParaRPr sz="1600">
              <a:solidFill>
                <a:srgbClr val="0480B7"/>
              </a:solidFill>
              <a:latin typeface="Arial"/>
              <a:ea typeface="Arial"/>
              <a:cs typeface="Arial"/>
            </a:endParaRPr>
          </a:p>
          <a:p>
            <a:pPr marL="285750" lvl="0" indent="-285750" algn="just">
              <a:buFont typeface="Wingdings"/>
              <a:buChar char="Ø"/>
              <a:defRPr/>
            </a:pP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Перечень поручений Президента Российской Федерации от 15.03.2023 г. № Пр-528</a:t>
            </a: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, (</a:t>
            </a: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п. 3а)-1, п. 3а)-2, п. 3а)-3, </a:t>
            </a:r>
            <a:b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</a:b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п</a:t>
            </a: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. 3а)-4, п. 3б), п. 3в) </a:t>
            </a: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— </a:t>
            </a: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о высшей школе;</a:t>
            </a:r>
            <a:endParaRPr sz="1600">
              <a:solidFill>
                <a:srgbClr val="0480B7"/>
              </a:solidFill>
              <a:latin typeface="Arial"/>
              <a:ea typeface="Arial"/>
              <a:cs typeface="Arial"/>
            </a:endParaRPr>
          </a:p>
          <a:p>
            <a:pPr marL="285750" indent="-285750" algn="just">
              <a:buFont typeface="Wingdings"/>
              <a:buChar char="Ø"/>
              <a:defRPr/>
            </a:pP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Перечень поручений Президента Российской Федерации от 30.12.2022 года № Пр-2548, п.1в)-4,п.1з)-4) </a:t>
            </a: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—</a:t>
            </a:r>
            <a:b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</a:b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по </a:t>
            </a: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вопросам развития беспилотных авиационных систем</a:t>
            </a:r>
            <a:r>
              <a:rPr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;</a:t>
            </a:r>
            <a:endParaRPr/>
          </a:p>
          <a:p>
            <a:pPr marL="285750" lvl="0" indent="-285750" algn="just">
              <a:buFont typeface="Wingdings"/>
              <a:buChar char="Ø"/>
              <a:defRPr/>
            </a:pP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Приказ Министерства науки и высшего образования Российской Федерации от 01.02.2022 </a:t>
            </a: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г. </a:t>
            </a: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№ </a:t>
            </a: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89 «Об </a:t>
            </a: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утверждении перечня специальностей и направлений подготовки высшего образования по программам бакалавриата, программам специалитета, программам магистратуры, программам ординатуры и программам </a:t>
            </a: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ассистентуры</a:t>
            </a:r>
            <a:r>
              <a:rPr lang="ru-RU" sz="1600">
                <a:solidFill>
                  <a:srgbClr val="0480B7"/>
                </a:solidFill>
                <a:latin typeface="Arial"/>
                <a:ea typeface="Arial"/>
                <a:cs typeface="Arial"/>
              </a:rPr>
              <a:t>-стажировки».</a:t>
            </a:r>
            <a:endParaRPr sz="1600">
              <a:solidFill>
                <a:srgbClr val="0480B7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3431115" y="4868406"/>
            <a:ext cx="2532188" cy="73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Указ Президента Российской Федерации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 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 от 12.05.2023 г. </a:t>
            </a:r>
            <a:r>
              <a:rPr lang="ru-RU" sz="1400" b="0" i="0" u="none" strike="noStrike" cap="none" spc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rPr>
              <a:t>№ </a:t>
            </a:r>
            <a:r>
              <a:rPr sz="140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rPr>
              <a:t>343</a:t>
            </a:r>
            <a:endParaRPr sz="140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20724" y="4868406"/>
            <a:ext cx="3018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Федеральный закон РФ от 26 мая 2021 г. № 144-ФЗ «О внесении изменений в Федеральный закон «Об образовании в Российской Федерации»</a:t>
            </a:r>
            <a:endParaRPr lang="en-US" sz="1400">
              <a:solidFill>
                <a:srgbClr val="0480B7"/>
              </a:solidFill>
              <a:latin typeface="Arial"/>
              <a:cs typeface="Arial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1079" y="1734199"/>
            <a:ext cx="12189843" cy="3134206"/>
          </a:xfrm>
          <a:prstGeom prst="rect">
            <a:avLst/>
          </a:prstGeom>
          <a:solidFill>
            <a:srgbClr val="048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  <a:cs typeface="Arial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8983" y="1928023"/>
            <a:ext cx="1951787" cy="2746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97699" y="1927950"/>
            <a:ext cx="1937407" cy="27467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322755" y="4870596"/>
            <a:ext cx="2513828" cy="94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0" i="0" u="none" strike="noStrike" cap="none" spc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Постановление Правительства Российской Федерации от 9 августа 2023 г. № 1302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9205461" y="4868406"/>
            <a:ext cx="2513828" cy="94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0" i="0" u="none" strike="noStrike" cap="none" spc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rPr>
              <a:t>Распоряжение Правительства Российской Федерации от 21 июня 2023 г. № 1630-р.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598178" y="817164"/>
            <a:ext cx="1099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Нормативная правовая база, </a:t>
            </a:r>
            <a:endParaRPr lang="ru-RU" sz="2000" b="1">
              <a:solidFill>
                <a:srgbClr val="0480B7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2000" b="1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обеспечивающая развитие системы высшего </a:t>
            </a:r>
            <a:r>
              <a:rPr lang="ru-RU" sz="2000" b="1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образования</a:t>
            </a:r>
            <a:endParaRPr sz="2000" b="1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17640" y="1928022"/>
            <a:ext cx="1944000" cy="2746560"/>
          </a:xfrm>
          <a:prstGeom prst="rect">
            <a:avLst/>
          </a:prstGeom>
        </p:spPr>
      </p:pic>
      <p:pic>
        <p:nvPicPr>
          <p:cNvPr id="1026" name="Picture 2" descr="Увеличить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608510" y="1928022"/>
            <a:ext cx="1942318" cy="27465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98180" y="783975"/>
            <a:ext cx="1099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Нормативная правовая база, </a:t>
            </a:r>
            <a:endParaRPr lang="ru-RU" sz="2000" b="1">
              <a:solidFill>
                <a:srgbClr val="0480B7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2000" b="1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обеспечивающая развитие системы высшего </a:t>
            </a:r>
            <a:r>
              <a:rPr lang="ru-RU" sz="2000" b="1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образования</a:t>
            </a:r>
            <a:endParaRPr sz="2000" b="1"/>
          </a:p>
        </p:txBody>
      </p:sp>
      <p:sp>
        <p:nvSpPr>
          <p:cNvPr id="24" name="TextBox 23"/>
          <p:cNvSpPr txBox="1"/>
          <p:nvPr/>
        </p:nvSpPr>
        <p:spPr bwMode="auto">
          <a:xfrm>
            <a:off x="6456508" y="4885428"/>
            <a:ext cx="2395769" cy="945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Перечень поручений Президента Российской Федерации от 30.12.2022 года № </a:t>
            </a:r>
            <a:r>
              <a:rPr lang="ru-RU" sz="14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Пр-2548</a:t>
            </a:r>
            <a:endParaRPr>
              <a:solidFill>
                <a:srgbClr val="0480B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3156472" y="4885428"/>
            <a:ext cx="2873103" cy="1158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Перечень Поручений Президента Российской Федерации от 15.03.2023 </a:t>
            </a:r>
            <a:endParaRPr sz="1400"/>
          </a:p>
          <a:p>
            <a:pPr lvl="0" algn="ctr">
              <a:defRPr/>
            </a:pPr>
            <a:r>
              <a:rPr lang="ru-RU" sz="14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№ Пр-528, (п. 3а)-1, п. 3а)-2, п. 3а)-3, п. 3а)-4, п. 3б), п. 3в)</a:t>
            </a:r>
            <a:endParaRPr sz="140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157" y="1683599"/>
            <a:ext cx="12189843" cy="3134206"/>
          </a:xfrm>
          <a:prstGeom prst="rect">
            <a:avLst/>
          </a:prstGeom>
          <a:solidFill>
            <a:srgbClr val="048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 bwMode="auto">
          <a:xfrm>
            <a:off x="9365147" y="4885428"/>
            <a:ext cx="2566385" cy="945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Приказ Министерства науки и высшего образования Российской Федерации от 01.02.2022 г № 89 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4313" y="1877350"/>
            <a:ext cx="2001614" cy="2748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10808" y="4885428"/>
            <a:ext cx="2604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Послание Президента России Федеральному Собранию от 21.02.2023 </a:t>
            </a:r>
            <a:r>
              <a:rPr lang="ru-RU" sz="1400" b="0" i="0" u="none" strike="noStrike" cap="none" spc="0">
                <a:solidFill>
                  <a:srgbClr val="0480B7"/>
                </a:solidFill>
                <a:latin typeface="Arial"/>
                <a:ea typeface="Arial"/>
                <a:cs typeface="Arial"/>
              </a:rPr>
              <a:t>г</a:t>
            </a:r>
            <a:r>
              <a:rPr lang="en-US" sz="1400">
                <a:solidFill>
                  <a:srgbClr val="0480B7"/>
                </a:solidFill>
                <a:latin typeface="Arial"/>
                <a:ea typeface="Arial"/>
                <a:cs typeface="Arial"/>
              </a:rPr>
              <a:t>.</a:t>
            </a:r>
            <a:endParaRPr sz="140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8038" y="1878355"/>
            <a:ext cx="1937407" cy="2746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702860" y="1877350"/>
            <a:ext cx="1890961" cy="2748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624795" y="1877350"/>
            <a:ext cx="2059197" cy="2748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244064" y="1618927"/>
            <a:ext cx="2748139" cy="1779913"/>
          </a:xfrm>
          <a:prstGeom prst="rect">
            <a:avLst/>
          </a:prstGeom>
          <a:solidFill>
            <a:srgbClr val="048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2" descr="https://25fumo.mai.ru/news/DSC_3382.jpg"/>
          <p:cNvPicPr>
            <a:picLocks noChangeAspect="1" noChangeArrowheads="1"/>
          </p:cNvPicPr>
          <p:nvPr/>
        </p:nvPicPr>
        <p:blipFill>
          <a:blip r:embed="rId2"/>
          <a:srcRect l="0" t="0" r="0" b="3084"/>
          <a:stretch/>
        </p:blipFill>
        <p:spPr bwMode="auto">
          <a:xfrm>
            <a:off x="343124" y="1717696"/>
            <a:ext cx="2748139" cy="177798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 bwMode="auto">
          <a:xfrm>
            <a:off x="447345" y="3802582"/>
            <a:ext cx="2747040" cy="1768037"/>
          </a:xfrm>
          <a:prstGeom prst="rect">
            <a:avLst/>
          </a:prstGeom>
          <a:solidFill>
            <a:srgbClr val="048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6" descr="https://25fumo.mai.ru/news/IMG_20230310_192755.jpg"/>
          <p:cNvPicPr>
            <a:picLocks noChangeAspect="1" noChangeArrowheads="1"/>
          </p:cNvPicPr>
          <p:nvPr/>
        </p:nvPicPr>
        <p:blipFill>
          <a:blip r:embed="rId3"/>
          <a:srcRect l="4369" t="0" r="9119" b="0"/>
          <a:stretch/>
        </p:blipFill>
        <p:spPr bwMode="auto">
          <a:xfrm>
            <a:off x="336335" y="3703813"/>
            <a:ext cx="2753828" cy="17680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728319" y="830982"/>
            <a:ext cx="10735363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480B7"/>
                </a:solidFill>
                <a:latin typeface="Arial"/>
                <a:cs typeface="Arial"/>
              </a:rPr>
              <a:t>Итоги работы ФУМО по УГСН 25.00.00 в 2023 году</a:t>
            </a:r>
            <a:endParaRPr b="1">
              <a:solidFill>
                <a:srgbClr val="0480B7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298605" y="1336186"/>
            <a:ext cx="8756177" cy="457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/>
              <a:buChar char="Ø"/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Непосредственное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участие ФУМО в доработке макета ФГОС ВО 4, с учётом требований  Послания Президента Российской Федерации Федеральному Собранию от 21.02.2023 г.;</a:t>
            </a:r>
            <a:endParaRPr/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Представлены предложения в МОН РФ 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по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макету ФГОС ВО 4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 и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Перечню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СиНП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, в части наименования квалификаций и сроков обучения, по входящим в УГСН 36.00.00 направлениям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;</a:t>
            </a:r>
            <a:endParaRPr sz="14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Проведены заседания ФУМО </a:t>
            </a:r>
            <a:r>
              <a:rPr lang="en-US" sz="1400">
                <a:solidFill>
                  <a:srgbClr val="0480B7"/>
                </a:solidFill>
                <a:latin typeface="Arial"/>
                <a:cs typeface="Arial"/>
              </a:rPr>
              <a:t>(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совещаний РГ КС «Инженерное дело, технологии и технические науки»</a:t>
            </a:r>
            <a:r>
              <a:rPr lang="en-US" sz="1400">
                <a:solidFill>
                  <a:srgbClr val="0480B7"/>
                </a:solidFill>
                <a:latin typeface="Arial"/>
                <a:cs typeface="Arial"/>
              </a:rPr>
              <a:t>)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 по вопр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осам развития системы высшего образования, его нормативно - правового регулирования и совершенствования образовательного процесса (10 заседания);</a:t>
            </a:r>
            <a:endParaRPr sz="14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Проведены конференции, совещания и семинары  по вопросам содержания и качества обучения, кадрового и учебно-методического обеспечения образовательного процесса (4 мероприятия);</a:t>
            </a:r>
            <a:endParaRPr sz="14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Организовано взаимодействие с ключевыми организациями работодателей и профильными СПК по НОКО и профессионально - общественной аккредитации ООП (8 мероприятий);</a:t>
            </a:r>
            <a:endParaRPr sz="14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Постоянно проводилась работа п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о обмену передовым опытом организации образовательного процесса и методического обеспечения в вузах ФУМО по вопросам повышения качества подготовки инженерных кадров (22 мероприятия);</a:t>
            </a:r>
            <a:endParaRPr sz="14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Проводились экспертизы учебно-методического обеспечения ОПП ВО, рукописей учебно-методических изданий, в том числе для присвоении грифа ФУМО (7 работ и рукописей);</a:t>
            </a:r>
            <a:endParaRPr sz="14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 Разработаны и реализованы программы повышения квалификации и профессиональной переподготовки  ППС по профилю ФУМО ВО (2 программы);</a:t>
            </a:r>
            <a:endParaRPr sz="1400">
              <a:solidFill>
                <a:srgbClr val="0480B7"/>
              </a:solidFill>
              <a:latin typeface="Arial"/>
              <a:cs typeface="Arial"/>
            </a:endParaRPr>
          </a:p>
          <a:p>
            <a:pPr marL="171450" indent="-171450" algn="just">
              <a:buFont typeface="Wingdings"/>
              <a:buChar char="Ø"/>
              <a:defRPr/>
            </a:pP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Опубликованы научные статьи членов ФУМО: в тематическом выпуске  журнала 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«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Аlma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 mater» 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(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Вестник высшей школы</a:t>
            </a:r>
            <a:r>
              <a:rPr sz="1400">
                <a:solidFill>
                  <a:srgbClr val="0480B7"/>
                </a:solidFill>
                <a:latin typeface="Arial"/>
                <a:cs typeface="Arial"/>
              </a:rPr>
              <a:t>)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; коллективной монографии, индексированных в международных системах цитирования и в Российской научной электронной библиотеке </a:t>
            </a:r>
            <a:r>
              <a:rPr lang="en-US" sz="1400">
                <a:solidFill>
                  <a:srgbClr val="0480B7"/>
                </a:solidFill>
                <a:latin typeface="Arial"/>
                <a:cs typeface="Arial"/>
              </a:rPr>
              <a:t>elibrary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.</a:t>
            </a:r>
            <a:r>
              <a:rPr lang="en-US" sz="1400">
                <a:solidFill>
                  <a:srgbClr val="0480B7"/>
                </a:solidFill>
                <a:latin typeface="Arial"/>
                <a:cs typeface="Arial"/>
              </a:rPr>
              <a:t>ru</a:t>
            </a:r>
            <a:r>
              <a:rPr lang="en-US" sz="1400">
                <a:solidFill>
                  <a:srgbClr val="0480B7"/>
                </a:solidFill>
                <a:latin typeface="Arial"/>
                <a:cs typeface="Arial"/>
              </a:rPr>
              <a:t> </a:t>
            </a:r>
            <a:r>
              <a:rPr lang="ru-RU" sz="1400">
                <a:solidFill>
                  <a:srgbClr val="0480B7"/>
                </a:solidFill>
                <a:latin typeface="Arial"/>
                <a:cs typeface="Arial"/>
              </a:rPr>
              <a:t>(2 выпуска).</a:t>
            </a:r>
            <a:endParaRPr sz="1400">
              <a:solidFill>
                <a:srgbClr val="0480B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46130" y="736917"/>
            <a:ext cx="1102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rgbClr val="0480B7"/>
                </a:solidFill>
                <a:latin typeface="Arial"/>
                <a:cs typeface="Arial"/>
              </a:rPr>
              <a:t>Мероприятия по разработке ФГОС ВО </a:t>
            </a:r>
            <a:r>
              <a:rPr lang="ru-RU" sz="2000" b="1">
                <a:solidFill>
                  <a:srgbClr val="0480B7"/>
                </a:solidFill>
                <a:latin typeface="Arial"/>
                <a:cs typeface="Arial"/>
              </a:rPr>
              <a:t>нового поколения</a:t>
            </a:r>
            <a:r>
              <a:rPr sz="2000" b="1">
                <a:solidFill>
                  <a:srgbClr val="0480B7"/>
                </a:solidFill>
                <a:latin typeface="Arial"/>
                <a:cs typeface="Arial"/>
              </a:rPr>
              <a:t> </a:t>
            </a:r>
            <a:br>
              <a:rPr lang="ru-RU" sz="2000" b="1">
                <a:solidFill>
                  <a:srgbClr val="0480B7"/>
                </a:solidFill>
                <a:latin typeface="Arial"/>
                <a:cs typeface="Arial"/>
              </a:rPr>
            </a:br>
            <a:r>
              <a:rPr sz="2000" b="1">
                <a:solidFill>
                  <a:srgbClr val="0480B7"/>
                </a:solidFill>
                <a:latin typeface="Arial"/>
                <a:cs typeface="Arial"/>
              </a:rPr>
              <a:t>и </a:t>
            </a:r>
            <a:r>
              <a:rPr lang="ru-RU" sz="2000" b="1">
                <a:solidFill>
                  <a:srgbClr val="0480B7"/>
                </a:solidFill>
                <a:latin typeface="Arial"/>
                <a:cs typeface="Arial"/>
              </a:rPr>
              <a:t>корректировке Перечня направлений подготовки</a:t>
            </a:r>
            <a:endParaRPr lang="ru-RU" sz="2000" b="1">
              <a:solidFill>
                <a:srgbClr val="0480B7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9878" y="1651287"/>
            <a:ext cx="11610210" cy="42262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259878" y="1700780"/>
            <a:ext cx="230539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i="0" u="none" strike="noStrike" cap="none" spc="0">
                <a:ln>
                  <a:noFill/>
                </a:ln>
                <a:latin typeface="Arial"/>
                <a:cs typeface="Arial"/>
              </a:rPr>
              <a:t>Рассмотрены и одобрены общие подходы по формированию</a:t>
            </a:r>
            <a:r>
              <a:rPr lang="en-US" sz="1400" i="0" u="none" strike="noStrike" cap="none" spc="0">
                <a:ln>
                  <a:noFill/>
                </a:ln>
                <a:latin typeface="Arial"/>
                <a:cs typeface="Arial"/>
              </a:rPr>
              <a:t> </a:t>
            </a:r>
            <a:r>
              <a:rPr lang="ru-RU" sz="1400" i="0" u="none" strike="noStrike" cap="none" spc="0">
                <a:ln>
                  <a:noFill/>
                </a:ln>
                <a:latin typeface="Arial"/>
                <a:cs typeface="Arial"/>
              </a:rPr>
              <a:t>макета ФГОС ВО 4, с учётом </a:t>
            </a:r>
            <a:r>
              <a:rPr lang="ru-RU" sz="1400" i="0" u="none" strike="noStrike" cap="none" spc="0">
                <a:latin typeface="Arial"/>
                <a:ea typeface="Arial"/>
                <a:cs typeface="Arial"/>
              </a:rPr>
              <a:t>Послания Президента России Федеральному Собранию от 21.02.2023, </a:t>
            </a:r>
            <a:r>
              <a:rPr lang="ru-RU" sz="1400" i="0" u="none" strike="noStrike" cap="none" spc="0">
                <a:ln>
                  <a:noFill/>
                </a:ln>
                <a:latin typeface="Arial"/>
                <a:cs typeface="Arial"/>
              </a:rPr>
              <a:t> в </a:t>
            </a:r>
            <a:r>
              <a:rPr lang="ru-RU" sz="1400" i="0" u="none" strike="noStrike" cap="none" spc="0">
                <a:ln>
                  <a:noFill/>
                </a:ln>
                <a:latin typeface="Arial"/>
                <a:cs typeface="Arial"/>
              </a:rPr>
              <a:t>т.ч</a:t>
            </a:r>
            <a:r>
              <a:rPr lang="ru-RU" sz="1400" i="0" u="none" strike="noStrike" cap="none" spc="0">
                <a:ln>
                  <a:noFill/>
                </a:ln>
                <a:latin typeface="Arial"/>
                <a:cs typeface="Arial"/>
              </a:rPr>
              <a:t>. универсальных и общепрофессиональных </a:t>
            </a:r>
            <a:r>
              <a:rPr lang="ru-RU" sz="1400" i="0" u="none" strike="noStrike" cap="none" spc="0">
                <a:ln>
                  <a:noFill/>
                </a:ln>
                <a:latin typeface="Arial"/>
                <a:ea typeface="Arial"/>
                <a:cs typeface="Arial"/>
              </a:rPr>
              <a:t>компетенций,</a:t>
            </a:r>
            <a:r>
              <a:rPr lang="ru-RU" sz="1400" i="0" u="none" strike="noStrike" cap="none" spc="0">
                <a:ln>
                  <a:noFill/>
                </a:ln>
                <a:latin typeface="Arial"/>
                <a:cs typeface="Arial"/>
              </a:rPr>
              <a:t> заседание рабочей группы КС «</a:t>
            </a:r>
            <a:r>
              <a:rPr lang="ru-RU" sz="1400" i="0" u="none" strike="noStrike" cap="none" spc="0">
                <a:ln>
                  <a:noFill/>
                </a:ln>
                <a:latin typeface="Arial"/>
                <a:cs typeface="Arial"/>
              </a:rPr>
              <a:t>Инж</a:t>
            </a:r>
            <a:r>
              <a:rPr lang="ru-RU" sz="1400" i="0" u="none" strike="noStrike" cap="none" spc="0">
                <a:ln>
                  <a:noFill/>
                </a:ln>
                <a:latin typeface="Arial"/>
                <a:cs typeface="Arial"/>
              </a:rPr>
              <a:t>. дело</a:t>
            </a:r>
            <a:r>
              <a:rPr lang="ru-RU" sz="1400" i="0" u="none" strike="noStrike" cap="none" spc="0">
                <a:ln>
                  <a:noFill/>
                </a:ln>
                <a:latin typeface="Arial"/>
                <a:cs typeface="Arial"/>
              </a:rPr>
              <a:t>…», </a:t>
            </a:r>
            <a:r>
              <a:rPr lang="ru-RU" sz="1400" i="0" u="none" strike="noStrike" cap="none" spc="0">
                <a:ln>
                  <a:noFill/>
                </a:ln>
                <a:latin typeface="Arial"/>
                <a:ea typeface="Arial"/>
                <a:cs typeface="Arial"/>
              </a:rPr>
              <a:t>МАИ, учебный центр «Ярополец» </a:t>
            </a:r>
            <a:r>
              <a:rPr lang="ru-RU" sz="1400" i="0" u="none" strike="noStrike" cap="none" spc="0">
                <a:ln>
                  <a:noFill/>
                </a:ln>
                <a:latin typeface="Arial"/>
                <a:cs typeface="Arial"/>
              </a:rPr>
              <a:t>(</a:t>
            </a:r>
            <a:r>
              <a:rPr lang="ru-RU" sz="1400" i="0" u="none" strike="noStrike" cap="none" spc="0">
                <a:ln>
                  <a:noFill/>
                </a:ln>
                <a:latin typeface="Arial"/>
                <a:ea typeface="Arial"/>
                <a:cs typeface="Arial"/>
              </a:rPr>
              <a:t>протокол  от  10 - 12 марта 2023 г., </a:t>
            </a:r>
            <a:r>
              <a:rPr lang="ru-RU" sz="1400" i="0" u="none" strike="noStrike" cap="none" spc="0">
                <a:ln>
                  <a:noFill/>
                </a:ln>
                <a:latin typeface="Arial"/>
                <a:cs typeface="Arial"/>
              </a:rPr>
              <a:t> № 1 (11</a:t>
            </a:r>
            <a:r>
              <a:rPr lang="ru-RU" sz="1400" i="0" u="none" strike="noStrike" cap="none" spc="0">
                <a:ln>
                  <a:noFill/>
                </a:ln>
                <a:latin typeface="Arial"/>
                <a:cs typeface="Arial"/>
              </a:rPr>
              <a:t>))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2601275" y="1700780"/>
            <a:ext cx="22500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>
                <a:latin typeface="Arial"/>
                <a:cs typeface="Arial"/>
              </a:rPr>
              <a:t>Одобрены предложения по разработке макета ФГОС ВО 4 и корректировке Перечня </a:t>
            </a:r>
            <a:r>
              <a:rPr lang="ru-RU" sz="1400">
                <a:latin typeface="Arial"/>
                <a:cs typeface="Arial"/>
              </a:rPr>
              <a:t>СиНП</a:t>
            </a:r>
            <a:r>
              <a:rPr lang="ru-RU" sz="1400">
                <a:latin typeface="Arial"/>
                <a:cs typeface="Arial"/>
              </a:rPr>
              <a:t> по УГСН 36.00.00 </a:t>
            </a:r>
            <a:r>
              <a:rPr lang="ru-RU" sz="1400" i="0" u="none" strike="noStrike" cap="none" spc="13">
                <a:latin typeface="Arial"/>
                <a:ea typeface="Arial"/>
                <a:cs typeface="Arial"/>
              </a:rPr>
              <a:t>с учётом перехода к национальной системе высшего образования</a:t>
            </a:r>
            <a:r>
              <a:rPr lang="ru-RU" sz="1400" i="0" u="none" strike="noStrike" cap="none" spc="13">
                <a:latin typeface="Arial"/>
                <a:ea typeface="Times New Roman"/>
                <a:cs typeface="Arial"/>
              </a:rPr>
              <a:t> </a:t>
            </a:r>
            <a:r>
              <a:rPr lang="ru-RU" sz="1400">
                <a:latin typeface="Arial"/>
                <a:cs typeface="Arial"/>
              </a:rPr>
              <a:t> (протокол </a:t>
            </a:r>
            <a:r>
              <a:rPr lang="ru-RU" sz="1400" i="0" u="none" strike="noStrike" cap="none" spc="0">
                <a:ln>
                  <a:noFill/>
                </a:ln>
                <a:latin typeface="Arial"/>
                <a:ea typeface="Arial"/>
                <a:cs typeface="Arial"/>
              </a:rPr>
              <a:t>заседания ФУМО от 31.05.2023 г., № </a:t>
            </a:r>
            <a:r>
              <a:rPr lang="ru-RU" sz="1400" i="0" u="none" strike="noStrike" cap="none" spc="0">
                <a:latin typeface="Arial"/>
                <a:ea typeface="Arial"/>
                <a:cs typeface="Arial"/>
              </a:rPr>
              <a:t>2 (12</a:t>
            </a:r>
            <a:r>
              <a:rPr lang="ru-RU" sz="1400" i="0" u="none" strike="noStrike" cap="none" spc="0">
                <a:latin typeface="Arial"/>
                <a:ea typeface="Arial"/>
                <a:cs typeface="Arial"/>
              </a:rPr>
              <a:t>)</a:t>
            </a:r>
            <a:r>
              <a:rPr lang="ru-RU" sz="1400">
                <a:latin typeface="Arial"/>
                <a:cs typeface="Arial"/>
              </a:rPr>
              <a:t>) </a:t>
            </a:r>
            <a:r>
              <a:rPr lang="ru-RU" sz="1400">
                <a:latin typeface="Arial"/>
                <a:cs typeface="Arial"/>
              </a:rPr>
              <a:t>и направлены в МОН РФ</a:t>
            </a:r>
            <a:r>
              <a:rPr lang="ru-RU" sz="1400" i="0" u="none" strike="noStrike" cap="none" spc="14">
                <a:latin typeface="Arial"/>
                <a:ea typeface="Arial"/>
                <a:cs typeface="Arial"/>
              </a:rPr>
              <a:t> (</a:t>
            </a:r>
            <a:r>
              <a:rPr lang="ru-RU" sz="1400" i="0" u="none" strike="noStrike" cap="none" spc="14">
                <a:latin typeface="Arial"/>
                <a:ea typeface="Arial"/>
                <a:cs typeface="Arial"/>
              </a:rPr>
              <a:t>вх</a:t>
            </a:r>
            <a:r>
              <a:rPr lang="ru-RU" sz="1400" i="0" u="none" strike="noStrike" cap="none" spc="14">
                <a:latin typeface="Arial"/>
                <a:ea typeface="Arial"/>
                <a:cs typeface="Arial"/>
              </a:rPr>
              <a:t>. от 02.05.2023 г. № МН-5/169012)</a:t>
            </a:r>
            <a:endParaRPr lang="ru-RU" sz="1400">
              <a:latin typeface="Arial"/>
              <a:cs typeface="Arial"/>
            </a:endParaRPr>
          </a:p>
          <a:p>
            <a:pPr lvl="0">
              <a:defRPr/>
            </a:pPr>
            <a:r>
              <a:rPr lang="ru-RU" sz="1400">
                <a:latin typeface="Arial"/>
                <a:ea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934240" y="1700780"/>
            <a:ext cx="225002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>
                <a:latin typeface="Arial"/>
                <a:ea typeface="Arial"/>
                <a:cs typeface="Arial"/>
              </a:rPr>
              <a:t>Участие в деятельности рабочей группы Департамента гос. политики в сфере высшего образования </a:t>
            </a:r>
            <a:r>
              <a:rPr lang="ru-RU" sz="1400" i="0" u="none" strike="noStrike" cap="none" spc="14">
                <a:latin typeface="Arial"/>
                <a:ea typeface="Arial"/>
                <a:cs typeface="Arial"/>
              </a:rPr>
              <a:t>(март-май</a:t>
            </a:r>
            <a:r>
              <a:rPr lang="ru-RU" sz="1400" i="0" u="none" strike="noStrike" cap="none" spc="14">
                <a:latin typeface="Arial"/>
                <a:ea typeface="Arial"/>
                <a:cs typeface="Arial"/>
              </a:rPr>
              <a:t>, ноябрь-декабрь 2023 г.)</a:t>
            </a:r>
            <a:r>
              <a:rPr sz="1400">
                <a:latin typeface="Arial"/>
                <a:ea typeface="Arial"/>
                <a:cs typeface="Arial"/>
              </a:rPr>
              <a:t> </a:t>
            </a:r>
            <a:r>
              <a:rPr sz="1400">
                <a:latin typeface="Arial"/>
                <a:ea typeface="Arial"/>
                <a:cs typeface="Arial"/>
              </a:rPr>
              <a:t>по</a:t>
            </a:r>
            <a:r>
              <a:rPr sz="1400" spc="14">
                <a:latin typeface="Arial"/>
                <a:ea typeface="Arial"/>
                <a:cs typeface="Arial"/>
              </a:rPr>
              <a:t> </a:t>
            </a:r>
            <a:r>
              <a:rPr lang="ru-RU" sz="1400" spc="14">
                <a:latin typeface="Arial"/>
                <a:ea typeface="Arial"/>
                <a:cs typeface="Arial"/>
              </a:rPr>
              <a:t>разработке макета ФГОС ВО 4; апробации проектов ФГОС ВО;   корректировке Перечня  направлений, в части квалификаций и сроков обучения, </a:t>
            </a:r>
            <a:r>
              <a:rPr lang="ru-RU" sz="1400" i="0" u="none" strike="noStrike" cap="none" spc="13">
                <a:latin typeface="Arial"/>
                <a:ea typeface="Arial"/>
                <a:cs typeface="Arial"/>
              </a:rPr>
              <a:t>с </a:t>
            </a:r>
            <a:r>
              <a:rPr lang="ru-RU" sz="1400" i="0" u="none" strike="noStrike" cap="none" spc="13">
                <a:latin typeface="Arial"/>
                <a:ea typeface="Arial"/>
                <a:cs typeface="Arial"/>
              </a:rPr>
              <a:t>учётом перехода к национальной системе высшего </a:t>
            </a:r>
            <a:r>
              <a:rPr lang="ru-RU" sz="1400" i="0" u="none" strike="noStrike" cap="none" spc="13">
                <a:latin typeface="Arial"/>
                <a:ea typeface="Arial"/>
                <a:cs typeface="Arial"/>
              </a:rPr>
              <a:t>образования</a:t>
            </a:r>
            <a:r>
              <a:rPr sz="1400" spc="14">
                <a:latin typeface="Arial"/>
                <a:ea typeface="Arial"/>
                <a:cs typeface="Arial"/>
              </a:rPr>
              <a:t> </a:t>
            </a:r>
            <a:r>
              <a:rPr lang="ru-RU" sz="1400" i="0" u="none" strike="noStrike" cap="none" spc="0">
                <a:latin typeface="Arial"/>
                <a:ea typeface="Arial"/>
                <a:cs typeface="Arial"/>
              </a:rPr>
              <a:t>(исх. от 09.06.2023 г. № 221-017</a:t>
            </a:r>
            <a:r>
              <a:rPr lang="ru-RU" sz="1400" i="0" u="none" strike="noStrike" cap="none" spc="0">
                <a:latin typeface="Arial"/>
                <a:ea typeface="Arial"/>
                <a:cs typeface="Arial"/>
              </a:rPr>
              <a:t>)</a:t>
            </a:r>
            <a:endParaRPr sz="1400" i="0" u="none" strike="noStrike" cap="none" spc="0">
              <a:ln>
                <a:noFill/>
              </a:ln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9609861" y="1700780"/>
            <a:ext cx="2251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i="0" u="none" strike="noStrike" cap="none" spc="0">
                <a:latin typeface="Arial"/>
                <a:ea typeface="Arial"/>
                <a:cs typeface="Arial"/>
              </a:rPr>
              <a:t>Рассмотрены результаты </a:t>
            </a:r>
            <a:r>
              <a:rPr lang="ru-RU" sz="1400" i="0" u="none" strike="noStrike" cap="none" spc="0">
                <a:latin typeface="Arial"/>
                <a:ea typeface="Arial"/>
                <a:cs typeface="Arial"/>
              </a:rPr>
              <a:t>апробации </a:t>
            </a:r>
            <a:r>
              <a:rPr lang="ru-RU" sz="1400" i="0" u="none" strike="noStrike" cap="none" spc="0">
                <a:latin typeface="Arial"/>
                <a:ea typeface="Arial"/>
                <a:cs typeface="Arial"/>
              </a:rPr>
              <a:t>проекта ФГОС ВО по УГСН 36.00.00 </a:t>
            </a:r>
            <a:r>
              <a:rPr lang="ru-RU" sz="1400" i="0" u="none" strike="noStrike" cap="none" spc="13">
                <a:latin typeface="Arial"/>
                <a:ea typeface="Arial"/>
                <a:cs typeface="Arial"/>
              </a:rPr>
              <a:t>с </a:t>
            </a:r>
            <a:r>
              <a:rPr lang="ru-RU" sz="1400" i="0" u="none" strike="noStrike" cap="none" spc="13">
                <a:latin typeface="Arial"/>
                <a:ea typeface="Arial"/>
                <a:cs typeface="Arial"/>
              </a:rPr>
              <a:t>учётом перехода к </a:t>
            </a:r>
            <a:r>
              <a:rPr lang="ru-RU" sz="1400">
                <a:latin typeface="Arial"/>
                <a:ea typeface="Arial"/>
                <a:cs typeface="Arial"/>
              </a:rPr>
              <a:t>национальной системе высшего образования, в </a:t>
            </a:r>
            <a:r>
              <a:rPr lang="ru-RU" sz="1400">
                <a:latin typeface="Arial"/>
                <a:ea typeface="Arial"/>
                <a:cs typeface="Arial"/>
              </a:rPr>
              <a:t>т.ч</a:t>
            </a:r>
            <a:r>
              <a:rPr lang="ru-RU" sz="1400">
                <a:latin typeface="Arial"/>
                <a:ea typeface="Arial"/>
                <a:cs typeface="Arial"/>
              </a:rPr>
              <a:t>. по ОПП </a:t>
            </a:r>
            <a:r>
              <a:rPr lang="ru-RU" sz="1400">
                <a:latin typeface="Arial"/>
                <a:ea typeface="Arial"/>
                <a:cs typeface="Arial"/>
              </a:rPr>
              <a:t>ВО по нескольким квалификациям и предложения представлены Минобрнауки России (протокол заседания ФУМО от 27-28 сентября 2023 </a:t>
            </a:r>
            <a:r>
              <a:rPr lang="ru-RU" sz="1400">
                <a:latin typeface="Arial"/>
                <a:ea typeface="Arial"/>
                <a:cs typeface="Arial"/>
              </a:rPr>
              <a:t>г. </a:t>
            </a:r>
            <a:r>
              <a:rPr lang="ru-RU" sz="1400">
                <a:latin typeface="Arial"/>
                <a:ea typeface="Arial"/>
                <a:cs typeface="Arial"/>
              </a:rPr>
              <a:t>от протокол № 3 </a:t>
            </a:r>
            <a:r>
              <a:rPr lang="ru-RU" sz="1400" i="0" u="none" strike="noStrike" cap="none" spc="0">
                <a:latin typeface="Arial"/>
                <a:ea typeface="Arial"/>
                <a:cs typeface="Arial"/>
              </a:rPr>
              <a:t>(13</a:t>
            </a:r>
            <a:r>
              <a:rPr lang="ru-RU" sz="1400" i="0" u="none" strike="noStrike" cap="none" spc="0">
                <a:latin typeface="Arial"/>
                <a:ea typeface="Arial"/>
                <a:cs typeface="Arial"/>
              </a:rPr>
              <a:t>))</a:t>
            </a:r>
            <a:endParaRPr sz="1400" i="0" u="none" strike="noStrike" cap="none" spc="0">
              <a:ln>
                <a:noFill/>
              </a:ln>
              <a:latin typeface="Arial"/>
              <a:cs typeface="Arial"/>
            </a:endParaRPr>
          </a:p>
          <a:p>
            <a:pPr lvl="0">
              <a:defRPr/>
            </a:pPr>
            <a:endParaRPr lang="ru-RU" sz="1400" i="0" u="none" strike="noStrike" cap="none" spc="0">
              <a:ln>
                <a:noFill/>
              </a:ln>
              <a:latin typeface="Arial"/>
              <a:cs typeface="Arial"/>
            </a:endParaRPr>
          </a:p>
        </p:txBody>
      </p:sp>
      <p:sp>
        <p:nvSpPr>
          <p:cNvPr id="2073875260" name="TextBox 2073875259"/>
          <p:cNvSpPr txBox="1"/>
          <p:nvPr/>
        </p:nvSpPr>
        <p:spPr bwMode="auto">
          <a:xfrm>
            <a:off x="7220269" y="1700780"/>
            <a:ext cx="2250023" cy="38037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Arial"/>
                <a:ea typeface="Arial"/>
                <a:cs typeface="Arial"/>
              </a:rPr>
              <a:t>Обеспечение проведения заседаний Совместной м</a:t>
            </a:r>
            <a:r>
              <a:rPr lang="ru-RU" sz="1400" i="0">
                <a:latin typeface="Arial"/>
                <a:ea typeface="Arial"/>
                <a:cs typeface="Arial"/>
              </a:rPr>
              <a:t>ежведомственной рабочей группы </a:t>
            </a:r>
            <a:r>
              <a:rPr sz="1400" i="0">
                <a:latin typeface="Arial"/>
                <a:ea typeface="Arial"/>
                <a:cs typeface="Arial"/>
              </a:rPr>
              <a:t>СПК </a:t>
            </a:r>
            <a:r>
              <a:rPr sz="1400" i="0">
                <a:latin typeface="Arial"/>
                <a:ea typeface="Arial"/>
                <a:cs typeface="Arial"/>
              </a:rPr>
              <a:t>ВТ(</a:t>
            </a:r>
            <a:r>
              <a:rPr lang="ru-RU" sz="1400" i="0" u="none" strike="noStrike" cap="none" spc="0">
                <a:latin typeface="Arial"/>
                <a:ea typeface="Arial"/>
                <a:cs typeface="Arial"/>
              </a:rPr>
              <a:t>30.05., 26.09., 02.10., 27.10. и </a:t>
            </a:r>
            <a:r>
              <a:rPr lang="ru-RU" sz="1400" i="0" u="none" strike="noStrike" cap="none" spc="0">
                <a:latin typeface="Arial"/>
                <a:ea typeface="Arial"/>
                <a:cs typeface="Arial"/>
              </a:rPr>
              <a:t>07.12.2023)</a:t>
            </a:r>
            <a:r>
              <a:rPr sz="1400" i="0">
                <a:latin typeface="Arial"/>
                <a:ea typeface="Arial"/>
                <a:cs typeface="Arial"/>
              </a:rPr>
              <a:t> </a:t>
            </a:r>
            <a:r>
              <a:rPr sz="1400" i="0">
                <a:latin typeface="Arial"/>
                <a:ea typeface="Arial"/>
                <a:cs typeface="Arial"/>
              </a:rPr>
              <a:t>по </a:t>
            </a:r>
            <a:r>
              <a:rPr lang="ru-RU" sz="1400" i="0">
                <a:latin typeface="Arial"/>
                <a:ea typeface="Arial"/>
                <a:cs typeface="Arial"/>
              </a:rPr>
              <a:t>организации сопряжения программ обучения и требований к квалификациям специалистов в области БАС и подготовка соответствующих предложений (</a:t>
            </a:r>
            <a:r>
              <a:rPr lang="ru-RU" sz="1400" i="0">
                <a:latin typeface="Arial"/>
                <a:ea typeface="Arial"/>
                <a:cs typeface="Arial"/>
              </a:rPr>
              <a:t>вх</a:t>
            </a:r>
            <a:r>
              <a:rPr sz="1400" i="0">
                <a:latin typeface="Arial"/>
                <a:ea typeface="Arial"/>
                <a:cs typeface="Arial"/>
              </a:rPr>
              <a:t>.</a:t>
            </a:r>
            <a:r>
              <a:rPr lang="ru-RU" sz="1400" i="0">
                <a:latin typeface="Arial"/>
                <a:ea typeface="Arial"/>
                <a:cs typeface="Arial"/>
              </a:rPr>
              <a:t> </a:t>
            </a:r>
            <a:r>
              <a:rPr lang="ru-RU" sz="1400" i="0">
                <a:latin typeface="Arial"/>
                <a:ea typeface="Arial"/>
                <a:cs typeface="Arial"/>
              </a:rPr>
              <a:t>от 23.10.2023 г. № СПКВТ-33/РГМО)</a:t>
            </a:r>
            <a:endParaRPr sz="1400">
              <a:latin typeface="Arial"/>
              <a:cs typeface="Arial"/>
            </a:endParaRPr>
          </a:p>
          <a:p>
            <a:pPr lvl="0" indent="450214">
              <a:lnSpc>
                <a:spcPts val="16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i="0">
                <a:latin typeface="Arial"/>
                <a:ea typeface="Arial"/>
                <a:cs typeface="Arial"/>
              </a:rPr>
              <a:t>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98539" y="829402"/>
            <a:ext cx="1099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480B7"/>
                </a:solidFill>
                <a:latin typeface="Arial"/>
                <a:cs typeface="Arial"/>
              </a:rPr>
              <a:t>Требования нормативных правовых документов в сфере высшего образования </a:t>
            </a:r>
            <a:endParaRPr sz="2000" b="1">
              <a:solidFill>
                <a:srgbClr val="0480B7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rgbClr val="0480B7"/>
                </a:solidFill>
                <a:latin typeface="Arial"/>
                <a:cs typeface="Arial"/>
              </a:rPr>
              <a:t>к ФГОС ВО нового поколения (основные принципы разработки макета ФГОС ВО)</a:t>
            </a:r>
            <a:endParaRPr sz="2000" b="1">
              <a:solidFill>
                <a:srgbClr val="0480B7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154844" y="1740306"/>
            <a:ext cx="11882312" cy="3647407"/>
            <a:chOff x="171582" y="1740306"/>
            <a:chExt cx="11882312" cy="3647407"/>
          </a:xfrm>
        </p:grpSpPr>
        <p:sp>
          <p:nvSpPr>
            <p:cNvPr id="10" name="Прямоугольник: скругленные углы 9"/>
            <p:cNvSpPr/>
            <p:nvPr/>
          </p:nvSpPr>
          <p:spPr bwMode="auto">
            <a:xfrm>
              <a:off x="192024" y="1740306"/>
              <a:ext cx="5826672" cy="1790666"/>
            </a:xfrm>
            <a:prstGeom prst="roundRect">
              <a:avLst>
                <a:gd name="adj" fmla="val 16667"/>
              </a:avLst>
            </a:prstGeom>
            <a:solidFill>
              <a:srgbClr val="048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298152" y="2042156"/>
              <a:ext cx="56144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  <a:t>Расширение прав вузов в формировании и реализации инновационных междисциплинарных образовательных программ с учётом предложений организаций-партнеров</a:t>
              </a:r>
              <a:endParaRPr lang="ru-RU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" name="Прямоугольник: скругленные углы 20"/>
            <p:cNvSpPr/>
            <p:nvPr/>
          </p:nvSpPr>
          <p:spPr bwMode="auto">
            <a:xfrm>
              <a:off x="6194586" y="1740306"/>
              <a:ext cx="5859308" cy="1804030"/>
            </a:xfrm>
            <a:prstGeom prst="roundRect">
              <a:avLst>
                <a:gd name="adj" fmla="val 16667"/>
              </a:avLst>
            </a:prstGeom>
            <a:solidFill>
              <a:srgbClr val="048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sp>
          <p:nvSpPr>
            <p:cNvPr id="22" name="Прямоугольник: скругленные углы 21"/>
            <p:cNvSpPr/>
            <p:nvPr/>
          </p:nvSpPr>
          <p:spPr bwMode="auto">
            <a:xfrm>
              <a:off x="171582" y="3645313"/>
              <a:ext cx="5847114" cy="1742400"/>
            </a:xfrm>
            <a:prstGeom prst="roundRect">
              <a:avLst>
                <a:gd name="adj" fmla="val 16667"/>
              </a:avLst>
            </a:prstGeom>
            <a:solidFill>
              <a:srgbClr val="048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sp>
          <p:nvSpPr>
            <p:cNvPr id="23" name="Прямоугольник: скругленные углы 22"/>
            <p:cNvSpPr/>
            <p:nvPr/>
          </p:nvSpPr>
          <p:spPr bwMode="auto">
            <a:xfrm>
              <a:off x="6194586" y="3658678"/>
              <a:ext cx="5831875" cy="1715670"/>
            </a:xfrm>
            <a:prstGeom prst="roundRect">
              <a:avLst>
                <a:gd name="adj" fmla="val 16667"/>
              </a:avLst>
            </a:prstGeom>
            <a:solidFill>
              <a:srgbClr val="048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6377089" y="2312473"/>
              <a:ext cx="549430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  <a:t>Обеспечение единства образовательного </a:t>
              </a:r>
              <a:b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  <a:t>пространства Российской Федерации</a:t>
              </a:r>
              <a:endParaRPr lang="ru-RU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6340986" y="3777849"/>
              <a:ext cx="5485157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  <a:t>Разработка макета ФГОС </a:t>
              </a:r>
              <a: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  <a:t>ВО </a:t>
              </a:r>
              <a: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  <a:t>нового </a:t>
              </a:r>
              <a: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  <a:t>(</a:t>
              </a:r>
              <a: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  <a:t>четвёртого) поколения с учётом преемственности </a:t>
              </a:r>
              <a:b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  <a:t>с </a:t>
              </a:r>
              <a: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  <a:t>действующими </a:t>
              </a:r>
              <a: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  <a:t>ФГОС </a:t>
              </a:r>
              <a: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  <a:t>ВО 3++, </a:t>
              </a:r>
              <a:b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  <a:t>в </a:t>
              </a:r>
              <a: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  <a:t>целях упрощения их внедрения в систему высшего образования</a:t>
              </a:r>
              <a:endParaRPr/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287931" y="3761620"/>
              <a:ext cx="561441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i="0">
                  <a:solidFill>
                    <a:schemeClr val="bg1"/>
                  </a:solidFill>
                  <a:latin typeface="Arial"/>
                  <a:cs typeface="Arial"/>
                </a:rPr>
                <a:t>Обеспечение адаптивности структуры, позволяющей разрабатывать ФГОС ВО нового (четвёртого) поколения, в том числе, для УГСН с существенной разнородностью, входящих в них специальностей и направлений подготовки</a:t>
              </a:r>
              <a:endParaRPr lang="ru-RU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655885" y="723900"/>
            <a:ext cx="10880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480B7"/>
                </a:solidFill>
                <a:latin typeface="Arial"/>
                <a:cs typeface="Arial"/>
              </a:rPr>
              <a:t>Выписка из приказа Минобрнауки России от 01.02.2022 № 89</a:t>
            </a:r>
            <a:endParaRPr sz="2000" b="1"/>
          </a:p>
        </p:txBody>
      </p:sp>
      <p:sp>
        <p:nvSpPr>
          <p:cNvPr id="2" name="TextBox 1"/>
          <p:cNvSpPr txBox="1"/>
          <p:nvPr/>
        </p:nvSpPr>
        <p:spPr bwMode="auto">
          <a:xfrm>
            <a:off x="5638800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17" name="Таблица 17"/>
          <p:cNvGraphicFramePr>
            <a:graphicFrameLocks xmlns:a="http://schemas.openxmlformats.org/drawingml/2006/main" noGrp="1"/>
          </p:cNvGraphicFramePr>
          <p:nvPr/>
        </p:nvGraphicFramePr>
        <p:xfrm>
          <a:off x="0" y="1195202"/>
          <a:ext cx="12192000" cy="4874848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609724"/>
                <a:gridCol w="1343025"/>
                <a:gridCol w="4420996"/>
                <a:gridCol w="2056004"/>
                <a:gridCol w="2762250"/>
              </a:tblGrid>
              <a:tr h="6693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Коды укрупненных групп специальностей </a:t>
                      </a:r>
                      <a:br>
                        <a:rPr lang="ru-RU" sz="1000" b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000" b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и </a:t>
                      </a:r>
                      <a:r>
                        <a:rPr lang="ru-RU" sz="1000" b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направлений подготовки</a:t>
                      </a:r>
                      <a:endParaRPr lang="ru-RU" sz="1000" b="1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480B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>
                          <a:latin typeface="Arial"/>
                          <a:cs typeface="Arial"/>
                        </a:rPr>
                        <a:t>Коды специальностей и направлений подготовки</a:t>
                      </a:r>
                      <a:endParaRPr sz="1000" b="1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480B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>
                          <a:latin typeface="Arial"/>
                          <a:cs typeface="Arial"/>
                        </a:rPr>
                        <a:t>Наименования укрупненных групп специальностей </a:t>
                      </a:r>
                      <a:endParaRPr lang="en-US" sz="1000" b="1">
                        <a:latin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000" b="1">
                          <a:latin typeface="Arial"/>
                          <a:cs typeface="Arial"/>
                        </a:rPr>
                        <a:t>и направлений подготовки</a:t>
                      </a:r>
                      <a:endParaRPr sz="1000" b="1">
                        <a:latin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000" b="1">
                          <a:latin typeface="Arial"/>
                          <a:cs typeface="Arial"/>
                        </a:rPr>
                        <a:t>Наименование направления подготовки и специальности</a:t>
                      </a:r>
                      <a:endParaRPr sz="1000" b="1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480B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>
                          <a:latin typeface="Arial"/>
                          <a:cs typeface="Arial"/>
                        </a:rPr>
                        <a:t>Код квалификации</a:t>
                      </a:r>
                      <a:endParaRPr sz="1000" b="1">
                        <a:latin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000" b="1">
                          <a:latin typeface="Arial"/>
                          <a:cs typeface="Arial"/>
                        </a:rPr>
                        <a:t>6.0 – уровень бакалавриата, </a:t>
                      </a:r>
                      <a:endParaRPr sz="1000" b="1">
                        <a:latin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000" b="1">
                          <a:latin typeface="Arial"/>
                          <a:cs typeface="Arial"/>
                        </a:rPr>
                        <a:t>7.1- уровень магистратуры,</a:t>
                      </a:r>
                      <a:endParaRPr sz="1000" b="1">
                        <a:latin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000" b="1">
                          <a:latin typeface="Arial"/>
                          <a:cs typeface="Arial"/>
                        </a:rPr>
                        <a:t>7.2 – уровень специалитета</a:t>
                      </a:r>
                      <a:endParaRPr sz="1000" b="1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480B7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>
                          <a:latin typeface="Arial"/>
                          <a:cs typeface="Arial"/>
                        </a:rPr>
                        <a:t>Квалификация</a:t>
                      </a:r>
                      <a:endParaRPr sz="1000" b="1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480B7"/>
                    </a:solidFill>
                  </a:tcPr>
                </a:tc>
              </a:tr>
              <a:tr h="273344">
                <a:tc gridSpan="5"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ТРАНСПОРТ</a:t>
                      </a:r>
                      <a:endParaRPr b="1"/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7334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lang="ru-RU" sz="10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АЭРОНАВИГАЦИЯ И ЭКСПЛУАТАЦИЯ АВИАЦИОННЫХ СИСТЕМ</a:t>
                      </a:r>
                      <a:endParaRPr b="1"/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0">
                <a:tc rowSpan="2">
                  <a:txBody>
                    <a:bodyPr/>
                    <a:p>
                      <a:pPr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l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Техническая эксплуатация летательных аппаратов и двигателей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6.0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Бакалавр техники и технологии </a:t>
                      </a:r>
                      <a:endParaRPr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7.1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Магистр техники и технологии</a:t>
                      </a:r>
                      <a:endParaRPr/>
                    </a:p>
                  </a:txBody>
                  <a:tcPr anchor="ctr"/>
                </a:tc>
              </a:tr>
              <a:tr h="0">
                <a:tc rowSpan="2">
                  <a:txBody>
                    <a:bodyPr/>
                    <a:p>
                      <a:pPr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02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l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Техническая эксплуатация авиационных электросистем и пилотажно-навигационных комплексов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6.0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Бакалавр техники и технологии </a:t>
                      </a:r>
                      <a:endParaRPr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7.1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Магистр техники и технологии</a:t>
                      </a:r>
                      <a:endParaRPr/>
                    </a:p>
                  </a:txBody>
                  <a:tcPr anchor="ctr"/>
                </a:tc>
              </a:tr>
              <a:tr h="0">
                <a:tc rowSpan="2">
                  <a:txBody>
                    <a:bodyPr/>
                    <a:p>
                      <a:pPr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03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l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Аэронавигация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6.0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Бакалавр техники и технологии </a:t>
                      </a:r>
                      <a:endParaRPr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7.1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Магистр техники и технологии</a:t>
                      </a:r>
                      <a:endParaRPr/>
                    </a:p>
                  </a:txBody>
                  <a:tcPr anchor="ctr"/>
                </a:tc>
              </a:tr>
              <a:tr h="0">
                <a:tc rowSpan="2">
                  <a:txBody>
                    <a:bodyPr/>
                    <a:p>
                      <a:pPr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04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l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Эксплуатация аэропортов и обеспечение полетов воздушных судов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6.0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Бакалавр техники и технологии </a:t>
                      </a:r>
                      <a:endParaRPr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7.1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Магистр техники и технологии</a:t>
                      </a:r>
                      <a:endParaRPr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p>
                      <a:pPr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05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Техническая эксплуатация транспортного радиооборудования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7.2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Инженер</a:t>
                      </a:r>
                      <a:endParaRPr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p>
                      <a:pPr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06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Эксплуатация воздушных судов и организация воздушного движения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7.2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Инженер</a:t>
                      </a:r>
                      <a:endParaRPr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p>
                      <a:pPr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07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Техническая эксплуатация и восстановление боевых летательных аппаратов и двигателей 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7.2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Инженер по эксплуатации летательных аппаратов </a:t>
                      </a:r>
                      <a:endParaRPr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p>
                      <a:pPr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08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Техническая эксплуатация и восстановление электросистем и пилотажно-навигационных комплексов боевых летательных аппаратов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7.2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Инженер по эксплуатации авиационного оборудования</a:t>
                      </a:r>
                      <a:endParaRPr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p>
                      <a:pPr>
                        <a:defRPr/>
                      </a:pP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09</a:t>
                      </a:r>
                      <a:endParaRPr lang="ru-RU" sz="1000" b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Летная эксплуатация и применение авиационных комплексов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7.2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Инженер по лётной эксплуатации летательных аппаратов</a:t>
                      </a: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Р7-Офис/2024.1.3.422</Application>
  <DocSecurity>0</DocSecurity>
  <PresentationFormat>Широкоэкранный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Anton Dudochkin</dc:creator>
  <cp:keywords/>
  <dc:description/>
  <dc:identifier/>
  <dc:language/>
  <cp:lastModifiedBy/>
  <cp:revision>111</cp:revision>
  <dcterms:created xsi:type="dcterms:W3CDTF">2022-05-23T12:15:22Z</dcterms:created>
  <dcterms:modified xsi:type="dcterms:W3CDTF">2024-05-17T10:08:57Z</dcterms:modified>
  <cp:category/>
  <cp:contentStatus/>
  <cp:version/>
</cp:coreProperties>
</file>